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4" r:id="rId1"/>
  </p:sldMasterIdLst>
  <p:notesMasterIdLst>
    <p:notesMasterId r:id="rId16"/>
  </p:notesMasterIdLst>
  <p:sldIdLst>
    <p:sldId id="257" r:id="rId2"/>
    <p:sldId id="283" r:id="rId3"/>
    <p:sldId id="286" r:id="rId4"/>
    <p:sldId id="274" r:id="rId5"/>
    <p:sldId id="290" r:id="rId6"/>
    <p:sldId id="276" r:id="rId7"/>
    <p:sldId id="280" r:id="rId8"/>
    <p:sldId id="277" r:id="rId9"/>
    <p:sldId id="284" r:id="rId10"/>
    <p:sldId id="288" r:id="rId11"/>
    <p:sldId id="275" r:id="rId12"/>
    <p:sldId id="287" r:id="rId13"/>
    <p:sldId id="268" r:id="rId14"/>
    <p:sldId id="28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4A4E0-6674-41E3-BC38-6804E6E25AEA}" type="datetimeFigureOut">
              <a:rPr lang="en-US" smtClean="0"/>
              <a:t>9/21/2017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6503D9-B6DB-48E1-805C-67E61A271356}" type="slidenum">
              <a:rPr lang="en-US" smtClean="0"/>
              <a:t>‹#›</a:t>
            </a:fld>
            <a:endParaRPr lang="en-US"/>
          </a:p>
        </p:txBody>
      </p:sp>
    </p:spTree>
    <p:extLst>
      <p:ext uri="{BB962C8B-B14F-4D97-AF65-F5344CB8AC3E}">
        <p14:creationId xmlns:p14="http://schemas.microsoft.com/office/powerpoint/2010/main" val="461402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158F939-EA1D-4B68-96BE-FD1F59768B04}" type="slidenum">
              <a:rPr lang="en-US" smtClean="0"/>
              <a:pPr/>
              <a:t>3</a:t>
            </a:fld>
            <a:endParaRPr lang="en-US" dirty="0"/>
          </a:p>
        </p:txBody>
      </p:sp>
    </p:spTree>
    <p:extLst>
      <p:ext uri="{BB962C8B-B14F-4D97-AF65-F5344CB8AC3E}">
        <p14:creationId xmlns:p14="http://schemas.microsoft.com/office/powerpoint/2010/main" val="2710669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58F939-EA1D-4B68-96BE-FD1F59768B04}" type="slidenum">
              <a:rPr lang="en-US" smtClean="0"/>
              <a:pPr/>
              <a:t>9</a:t>
            </a:fld>
            <a:endParaRPr lang="en-US" dirty="0"/>
          </a:p>
        </p:txBody>
      </p:sp>
    </p:spTree>
    <p:extLst>
      <p:ext uri="{BB962C8B-B14F-4D97-AF65-F5344CB8AC3E}">
        <p14:creationId xmlns:p14="http://schemas.microsoft.com/office/powerpoint/2010/main" val="3605703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9/21/2017</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71791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8126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4399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0737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46674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16265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84045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9/21/2017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393637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78392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638117"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550989"/>
            <a:ext cx="8638117" cy="4541837"/>
          </a:xfrm>
        </p:spPr>
        <p:txBody>
          <a:bodyPr/>
          <a:lstStyle/>
          <a:p>
            <a:endParaRPr lang="en-US" dirty="0"/>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dirty="0"/>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dirty="0"/>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0C2105F7-0DC6-43E6-8A51-C65E9A6CD34E}" type="slidenum">
              <a:rPr lang="en-US"/>
              <a:pPr/>
              <a:t>‹#›</a:t>
            </a:fld>
            <a:endParaRPr lang="en-US" dirty="0"/>
          </a:p>
        </p:txBody>
      </p:sp>
    </p:spTree>
    <p:extLst>
      <p:ext uri="{BB962C8B-B14F-4D97-AF65-F5344CB8AC3E}">
        <p14:creationId xmlns:p14="http://schemas.microsoft.com/office/powerpoint/2010/main" val="1983105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74082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1661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9/21/2017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4253507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9/21/2017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6906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9/21/2017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63847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9/21/2017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8254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9/21/2017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070162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4160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9/21/2017</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9962991"/>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hyperlink" Target="http://www.wcasd.net/"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mailto:TFlorio@wcasd.net" TargetMode="External"/><Relationship Id="rId5" Type="http://schemas.openxmlformats.org/officeDocument/2006/relationships/hyperlink" Target="mailto:TAlston@wcasd.net" TargetMode="External"/><Relationship Id="rId4" Type="http://schemas.openxmlformats.org/officeDocument/2006/relationships/hyperlink" Target="mailto:PStarling@wcasd.net"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524000" y="1122363"/>
            <a:ext cx="9144000" cy="1454582"/>
          </a:xfrm>
        </p:spPr>
        <p:txBody>
          <a:bodyPr>
            <a:normAutofit fontScale="90000"/>
          </a:bodyPr>
          <a:lstStyle/>
          <a:p>
            <a:pPr algn="ctr"/>
            <a:r>
              <a:rPr lang="en-US" dirty="0" smtClean="0"/>
              <a:t/>
            </a:r>
            <a:br>
              <a:rPr lang="en-US" dirty="0" smtClean="0"/>
            </a:br>
            <a:r>
              <a:rPr lang="en-US" b="1" dirty="0" smtClean="0">
                <a:solidFill>
                  <a:srgbClr val="FF0000"/>
                </a:solidFill>
                <a:latin typeface="Bell MT" panose="02020503060305020303" pitchFamily="18" charset="0"/>
              </a:rPr>
              <a:t>WELCOME TO</a:t>
            </a:r>
            <a:endParaRPr lang="en-US" b="1" dirty="0">
              <a:solidFill>
                <a:srgbClr val="FF0000"/>
              </a:solidFill>
              <a:latin typeface="Bell MT" panose="02020503060305020303" pitchFamily="18" charset="0"/>
            </a:endParaRPr>
          </a:p>
        </p:txBody>
      </p:sp>
      <p:sp>
        <p:nvSpPr>
          <p:cNvPr id="2" name="Subtitle 1"/>
          <p:cNvSpPr>
            <a:spLocks noGrp="1"/>
          </p:cNvSpPr>
          <p:nvPr>
            <p:ph type="subTitle" idx="1"/>
          </p:nvPr>
        </p:nvSpPr>
        <p:spPr>
          <a:xfrm>
            <a:off x="1507067" y="3048000"/>
            <a:ext cx="8431260" cy="1191491"/>
          </a:xfrm>
        </p:spPr>
        <p:txBody>
          <a:bodyPr>
            <a:noAutofit/>
          </a:bodyPr>
          <a:lstStyle/>
          <a:p>
            <a:pPr algn="ctr"/>
            <a:r>
              <a:rPr lang="en-US" sz="6600" b="1" dirty="0" smtClean="0">
                <a:solidFill>
                  <a:srgbClr val="FF0000"/>
                </a:solidFill>
                <a:latin typeface="Bell MT" panose="02020503060305020303" pitchFamily="18" charset="0"/>
              </a:rPr>
              <a:t>Kindergarten</a:t>
            </a:r>
          </a:p>
          <a:p>
            <a:r>
              <a:rPr lang="en-US" sz="6600" b="1" dirty="0" smtClean="0">
                <a:solidFill>
                  <a:srgbClr val="FF0000"/>
                </a:solidFill>
                <a:latin typeface="Bell MT" panose="02020503060305020303" pitchFamily="18" charset="0"/>
              </a:rPr>
              <a:t>Open House 7-8PM</a:t>
            </a:r>
            <a:endParaRPr lang="en-US" sz="6600" dirty="0">
              <a:solidFill>
                <a:srgbClr val="FF0000"/>
              </a:solidFill>
              <a:latin typeface="Bell MT" panose="02020503060305020303"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69140328"/>
      </p:ext>
    </p:extLst>
  </p:cSld>
  <p:clrMapOvr>
    <a:masterClrMapping/>
  </p:clrMapOvr>
  <mc:AlternateContent xmlns:mc="http://schemas.openxmlformats.org/markup-compatibility/2006" xmlns:p14="http://schemas.microsoft.com/office/powerpoint/2010/main">
    <mc:Choice Requires="p14">
      <p:transition spd="slow" p14:dur="2000" advTm="14366"/>
    </mc:Choice>
    <mc:Fallback xmlns="">
      <p:transition spd="slow" advTm="14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u="sng" dirty="0" smtClean="0">
                <a:latin typeface="Bell MT" panose="02020503060305020303" pitchFamily="18" charset="0"/>
              </a:rPr>
              <a:t>Supports for Students</a:t>
            </a:r>
            <a:endParaRPr lang="en-US" sz="3600" b="1" u="sng" dirty="0">
              <a:latin typeface="Bell MT" panose="02020503060305020303" pitchFamily="18" charset="0"/>
            </a:endParaRPr>
          </a:p>
        </p:txBody>
      </p:sp>
      <p:sp>
        <p:nvSpPr>
          <p:cNvPr id="3" name="Content Placeholder 2"/>
          <p:cNvSpPr>
            <a:spLocks noGrp="1"/>
          </p:cNvSpPr>
          <p:nvPr>
            <p:ph idx="1"/>
          </p:nvPr>
        </p:nvSpPr>
        <p:spPr/>
        <p:txBody>
          <a:bodyPr/>
          <a:lstStyle/>
          <a:p>
            <a:pPr marL="0" indent="0">
              <a:buNone/>
            </a:pPr>
            <a:r>
              <a:rPr lang="en-US" dirty="0" smtClean="0"/>
              <a:t>Nurse – Mrs. Vicki Grant</a:t>
            </a:r>
          </a:p>
          <a:p>
            <a:pPr marL="0" indent="0">
              <a:buNone/>
            </a:pPr>
            <a:r>
              <a:rPr lang="en-US" dirty="0" smtClean="0"/>
              <a:t>Guidance – Dr. Paul Starling</a:t>
            </a:r>
          </a:p>
          <a:p>
            <a:pPr marL="0" indent="0">
              <a:buNone/>
            </a:pPr>
            <a:r>
              <a:rPr lang="en-US" dirty="0" smtClean="0"/>
              <a:t>Psychologist – Dr. Serena Callahan</a:t>
            </a:r>
          </a:p>
          <a:p>
            <a:pPr marL="0" indent="0">
              <a:buNone/>
            </a:pPr>
            <a:endParaRPr lang="en-US" dirty="0"/>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53528161"/>
      </p:ext>
    </p:extLst>
  </p:cSld>
  <p:clrMapOvr>
    <a:masterClrMapping/>
  </p:clrMapOvr>
  <mc:AlternateContent xmlns:mc="http://schemas.openxmlformats.org/markup-compatibility/2006" xmlns:p14="http://schemas.microsoft.com/office/powerpoint/2010/main">
    <mc:Choice Requires="p14">
      <p:transition spd="slow" p14:dur="2000" advTm="9147"/>
    </mc:Choice>
    <mc:Fallback xmlns="">
      <p:transition spd="slow" advTm="9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059873"/>
          </a:xfrm>
        </p:spPr>
        <p:txBody>
          <a:bodyPr>
            <a:normAutofit/>
          </a:bodyPr>
          <a:lstStyle/>
          <a:p>
            <a:pPr algn="ctr"/>
            <a:r>
              <a:rPr lang="en-US" sz="6000" b="1" u="sng" dirty="0" smtClean="0">
                <a:latin typeface="Bell MT" panose="02020503060305020303" pitchFamily="18" charset="0"/>
              </a:rPr>
              <a:t>Lunch</a:t>
            </a:r>
            <a:endParaRPr lang="en-US" sz="6000" b="1" u="sng" dirty="0">
              <a:latin typeface="Bell MT" panose="02020503060305020303" pitchFamily="18" charset="0"/>
            </a:endParaRPr>
          </a:p>
        </p:txBody>
      </p:sp>
      <p:sp>
        <p:nvSpPr>
          <p:cNvPr id="3" name="Content Placeholder 2"/>
          <p:cNvSpPr>
            <a:spLocks noGrp="1"/>
          </p:cNvSpPr>
          <p:nvPr>
            <p:ph idx="1"/>
          </p:nvPr>
        </p:nvSpPr>
        <p:spPr>
          <a:xfrm>
            <a:off x="1484310" y="1893455"/>
            <a:ext cx="10018713" cy="3897745"/>
          </a:xfrm>
        </p:spPr>
        <p:txBody>
          <a:bodyPr>
            <a:normAutofit fontScale="92500"/>
          </a:bodyPr>
          <a:lstStyle/>
          <a:p>
            <a:r>
              <a:rPr lang="en-US" dirty="0" smtClean="0"/>
              <a:t>Please practice your child’s pin/ID number at home. They will use this number when purchasing anything at lunch.</a:t>
            </a:r>
          </a:p>
          <a:p>
            <a:r>
              <a:rPr lang="en-US" dirty="0" smtClean="0"/>
              <a:t>Please read the lunch newsletter that the district sends out (also can be found on District website).</a:t>
            </a:r>
          </a:p>
          <a:p>
            <a:r>
              <a:rPr lang="en-US" dirty="0" smtClean="0"/>
              <a:t>Please review with your child what is included in a lunch (one fruit or veggie, and two other food items (protein, grain) and a milk). </a:t>
            </a:r>
          </a:p>
          <a:p>
            <a:r>
              <a:rPr lang="en-US" dirty="0" smtClean="0"/>
              <a:t>Children can purchase snacks. </a:t>
            </a:r>
          </a:p>
          <a:p>
            <a:r>
              <a:rPr lang="en-US" dirty="0" smtClean="0"/>
              <a:t>Lunch accounts can be set up and paid on Payforit.net. When sending money for lunch, please put it in an envelope with your child’s and teacher’s name.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84523601"/>
      </p:ext>
    </p:extLst>
  </p:cSld>
  <p:clrMapOvr>
    <a:masterClrMapping/>
  </p:clrMapOvr>
  <mc:AlternateContent xmlns:mc="http://schemas.openxmlformats.org/markup-compatibility/2006" xmlns:p14="http://schemas.microsoft.com/office/powerpoint/2010/main">
    <mc:Choice Requires="p14">
      <p:transition spd="slow" p14:dur="2000" advTm="18696"/>
    </mc:Choice>
    <mc:Fallback xmlns="">
      <p:transition spd="slow" advTm="18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latin typeface="Bell MT" panose="02020503060305020303" pitchFamily="18" charset="0"/>
              </a:rPr>
              <a:t>Volunteer Clearances</a:t>
            </a:r>
            <a:endParaRPr lang="en-US" b="1" u="sng" dirty="0">
              <a:latin typeface="Bell MT" panose="02020503060305020303" pitchFamily="18" charset="0"/>
            </a:endParaRPr>
          </a:p>
        </p:txBody>
      </p:sp>
      <p:sp>
        <p:nvSpPr>
          <p:cNvPr id="4" name="Content Placeholder 3"/>
          <p:cNvSpPr>
            <a:spLocks noGrp="1"/>
          </p:cNvSpPr>
          <p:nvPr>
            <p:ph idx="1"/>
          </p:nvPr>
        </p:nvSpPr>
        <p:spPr/>
        <p:txBody>
          <a:bodyPr/>
          <a:lstStyle/>
          <a:p>
            <a:pPr marL="0" indent="0" algn="ctr">
              <a:buNone/>
            </a:pPr>
            <a:r>
              <a:rPr lang="en-US" dirty="0" smtClean="0"/>
              <a:t>All parents </a:t>
            </a:r>
            <a:r>
              <a:rPr lang="en-US" b="1" dirty="0" smtClean="0"/>
              <a:t>must</a:t>
            </a:r>
            <a:r>
              <a:rPr lang="en-US" dirty="0" smtClean="0"/>
              <a:t> have clearances on file, at school, to chaperone class trips.</a:t>
            </a:r>
          </a:p>
          <a:p>
            <a:pPr marL="0" indent="0" algn="ctr">
              <a:buNone/>
            </a:pPr>
            <a:r>
              <a:rPr lang="en-US" dirty="0"/>
              <a:t>Forms can be found on line at </a:t>
            </a:r>
            <a:r>
              <a:rPr lang="en-US" dirty="0">
                <a:hlinkClick r:id="rId4"/>
              </a:rPr>
              <a:t>www.wcasd.net</a:t>
            </a:r>
            <a:r>
              <a:rPr lang="en-US" dirty="0"/>
              <a:t> </a:t>
            </a:r>
          </a:p>
          <a:p>
            <a:pPr marL="0" indent="0">
              <a:buNone/>
            </a:pP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94845434"/>
      </p:ext>
    </p:extLst>
  </p:cSld>
  <p:clrMapOvr>
    <a:masterClrMapping/>
  </p:clrMapOvr>
  <mc:AlternateContent xmlns:mc="http://schemas.openxmlformats.org/markup-compatibility/2006" xmlns:p14="http://schemas.microsoft.com/office/powerpoint/2010/main">
    <mc:Choice Requires="p14">
      <p:transition spd="slow" p14:dur="2000" advTm="16923"/>
    </mc:Choice>
    <mc:Fallback xmlns="">
      <p:transition spd="slow" advTm="16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676564"/>
            <a:ext cx="10018713" cy="1752599"/>
          </a:xfrm>
        </p:spPr>
        <p:txBody>
          <a:bodyPr>
            <a:normAutofit/>
          </a:bodyPr>
          <a:lstStyle/>
          <a:p>
            <a:r>
              <a:rPr lang="en-US" sz="3600" b="1" u="sng" dirty="0" smtClean="0">
                <a:latin typeface="Bell MT" panose="02020503060305020303" pitchFamily="18" charset="0"/>
              </a:rPr>
              <a:t>EXTON PTO 2017-2018</a:t>
            </a:r>
            <a:br>
              <a:rPr lang="en-US" sz="3600" b="1" u="sng" dirty="0" smtClean="0">
                <a:latin typeface="Bell MT" panose="02020503060305020303" pitchFamily="18" charset="0"/>
              </a:rPr>
            </a:br>
            <a:r>
              <a:rPr lang="en-US" sz="3600" b="1" u="sng" dirty="0" smtClean="0">
                <a:latin typeface="Bell MT" panose="02020503060305020303" pitchFamily="18" charset="0"/>
              </a:rPr>
              <a:t>EXECUTIVE BOARD</a:t>
            </a:r>
            <a:endParaRPr lang="en-US" sz="3600" b="1" u="sng" dirty="0">
              <a:latin typeface="Bell MT" panose="02020503060305020303" pitchFamily="18" charset="0"/>
            </a:endParaRPr>
          </a:p>
        </p:txBody>
      </p:sp>
      <p:sp>
        <p:nvSpPr>
          <p:cNvPr id="3" name="Content Placeholder 2"/>
          <p:cNvSpPr>
            <a:spLocks noGrp="1"/>
          </p:cNvSpPr>
          <p:nvPr>
            <p:ph idx="1"/>
          </p:nvPr>
        </p:nvSpPr>
        <p:spPr>
          <a:xfrm>
            <a:off x="1484310" y="2429163"/>
            <a:ext cx="10018713" cy="3362037"/>
          </a:xfrm>
        </p:spPr>
        <p:txBody>
          <a:bodyPr>
            <a:normAutofit lnSpcReduction="10000"/>
          </a:bodyPr>
          <a:lstStyle/>
          <a:p>
            <a:r>
              <a:rPr lang="en-US" dirty="0" smtClean="0"/>
              <a:t>Co-Presidents</a:t>
            </a:r>
            <a:r>
              <a:rPr lang="en-US" dirty="0"/>
              <a:t>: </a:t>
            </a:r>
            <a:r>
              <a:rPr lang="en-US" dirty="0" smtClean="0"/>
              <a:t>Kate </a:t>
            </a:r>
            <a:r>
              <a:rPr lang="en-US" dirty="0" err="1" smtClean="0"/>
              <a:t>Nasuti</a:t>
            </a:r>
            <a:r>
              <a:rPr lang="en-US" dirty="0" smtClean="0"/>
              <a:t> and Jamie Agamalian</a:t>
            </a:r>
            <a:endParaRPr lang="en-US" dirty="0"/>
          </a:p>
          <a:p>
            <a:r>
              <a:rPr lang="en-US" dirty="0" smtClean="0"/>
              <a:t>Co-Presidents Elect: Nicole Craig and Jennifer Marshall</a:t>
            </a:r>
            <a:endParaRPr lang="en-US" dirty="0"/>
          </a:p>
          <a:p>
            <a:r>
              <a:rPr lang="en-US" dirty="0" smtClean="0"/>
              <a:t>Co-Vice Presidents: Suzanne Brown and Dana </a:t>
            </a:r>
            <a:r>
              <a:rPr lang="en-US" dirty="0" err="1" smtClean="0"/>
              <a:t>Wahlers</a:t>
            </a:r>
            <a:endParaRPr lang="en-US" dirty="0"/>
          </a:p>
          <a:p>
            <a:r>
              <a:rPr lang="en-US" dirty="0" smtClean="0"/>
              <a:t>Vice President Elect: Alison Mullin</a:t>
            </a:r>
          </a:p>
          <a:p>
            <a:r>
              <a:rPr lang="en-US" dirty="0" smtClean="0"/>
              <a:t>Treasurer: Katie Peruto     Treasurer Elect: Priyanka Gupta</a:t>
            </a:r>
            <a:endParaRPr lang="en-US" dirty="0"/>
          </a:p>
          <a:p>
            <a:r>
              <a:rPr lang="en-US" dirty="0" smtClean="0"/>
              <a:t>Secretary: Cynthia </a:t>
            </a:r>
            <a:r>
              <a:rPr lang="en-US" dirty="0" err="1" smtClean="0"/>
              <a:t>Schwaninger</a:t>
            </a:r>
            <a:endParaRPr lang="en-US" dirty="0" smtClean="0"/>
          </a:p>
          <a:p>
            <a:r>
              <a:rPr lang="en-US" dirty="0" smtClean="0"/>
              <a:t>PTOC Representative: Michelle Waugh</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25302239"/>
      </p:ext>
    </p:extLst>
  </p:cSld>
  <p:clrMapOvr>
    <a:masterClrMapping/>
  </p:clrMapOvr>
  <mc:AlternateContent xmlns:mc="http://schemas.openxmlformats.org/markup-compatibility/2006" xmlns:p14="http://schemas.microsoft.com/office/powerpoint/2010/main">
    <mc:Choice Requires="p14">
      <p:transition spd="slow" p14:dur="2000" advTm="15216"/>
    </mc:Choice>
    <mc:Fallback xmlns="">
      <p:transition spd="slow" advTm="15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AL &lt;strong&gt;CHILDREN&lt;/strong&gt;'S DA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4435" y="1265380"/>
            <a:ext cx="8756073" cy="4925291"/>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20292422"/>
      </p:ext>
    </p:extLst>
  </p:cSld>
  <p:clrMapOvr>
    <a:masterClrMapping/>
  </p:clrMapOvr>
  <mc:AlternateContent xmlns:mc="http://schemas.openxmlformats.org/markup-compatibility/2006" xmlns:p14="http://schemas.microsoft.com/office/powerpoint/2010/main">
    <mc:Choice Requires="p14">
      <p:transition spd="slow" p14:dur="2000" advTm="29158"/>
    </mc:Choice>
    <mc:Fallback xmlns="">
      <p:transition spd="slow" advTm="29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latin typeface="Bell MT" panose="02020503060305020303" pitchFamily="18" charset="0"/>
              </a:rPr>
              <a:t>The Kindergarten Team</a:t>
            </a:r>
            <a:endParaRPr lang="en-US" b="1" u="sng" dirty="0">
              <a:latin typeface="Bell MT" panose="02020503060305020303" pitchFamily="18" charset="0"/>
            </a:endParaRPr>
          </a:p>
        </p:txBody>
      </p:sp>
      <p:sp>
        <p:nvSpPr>
          <p:cNvPr id="3" name="Content Placeholder 2"/>
          <p:cNvSpPr>
            <a:spLocks noGrp="1"/>
          </p:cNvSpPr>
          <p:nvPr>
            <p:ph idx="1"/>
          </p:nvPr>
        </p:nvSpPr>
        <p:spPr/>
        <p:txBody>
          <a:bodyPr>
            <a:normAutofit fontScale="85000" lnSpcReduction="20000"/>
          </a:bodyPr>
          <a:lstStyle/>
          <a:p>
            <a:r>
              <a:rPr lang="en-US" dirty="0" smtClean="0">
                <a:latin typeface="Bell MT" panose="02020503060305020303" pitchFamily="18" charset="0"/>
              </a:rPr>
              <a:t>Mrs. Kerri Turner – Grade level chair</a:t>
            </a:r>
            <a:endParaRPr lang="en-US" dirty="0">
              <a:latin typeface="Bell MT" panose="02020503060305020303" pitchFamily="18" charset="0"/>
            </a:endParaRPr>
          </a:p>
          <a:p>
            <a:r>
              <a:rPr lang="en-US" dirty="0" smtClean="0">
                <a:latin typeface="Bell MT" panose="02020503060305020303" pitchFamily="18" charset="0"/>
              </a:rPr>
              <a:t>Miss Mileeta Baxter</a:t>
            </a:r>
            <a:endParaRPr lang="en-US" dirty="0">
              <a:latin typeface="Bell MT" panose="02020503060305020303" pitchFamily="18" charset="0"/>
            </a:endParaRPr>
          </a:p>
          <a:p>
            <a:r>
              <a:rPr lang="en-US" dirty="0" smtClean="0">
                <a:latin typeface="Bell MT" panose="02020503060305020303" pitchFamily="18" charset="0"/>
              </a:rPr>
              <a:t>Mrs. Mary Kate McGetrick</a:t>
            </a:r>
          </a:p>
          <a:p>
            <a:r>
              <a:rPr lang="en-US" dirty="0" smtClean="0">
                <a:latin typeface="Bell MT" panose="02020503060305020303" pitchFamily="18" charset="0"/>
              </a:rPr>
              <a:t>Mrs. Mary McGlinchey </a:t>
            </a:r>
          </a:p>
          <a:p>
            <a:r>
              <a:rPr lang="en-US" dirty="0" smtClean="0">
                <a:latin typeface="Bell MT" panose="02020503060305020303" pitchFamily="18" charset="0"/>
              </a:rPr>
              <a:t>Miss Kaitlyn McGoldrick</a:t>
            </a:r>
          </a:p>
          <a:p>
            <a:pPr marL="0" indent="0">
              <a:buNone/>
            </a:pPr>
            <a:r>
              <a:rPr lang="en-US" dirty="0" smtClean="0">
                <a:latin typeface="Bell MT" panose="02020503060305020303" pitchFamily="18" charset="0"/>
              </a:rPr>
              <a:t>Kindergarten Support Staff</a:t>
            </a:r>
          </a:p>
          <a:p>
            <a:r>
              <a:rPr lang="en-US" dirty="0" smtClean="0">
                <a:latin typeface="Bell MT" panose="02020503060305020303" pitchFamily="18" charset="0"/>
              </a:rPr>
              <a:t>Ms. April Araujo – Support Teacher</a:t>
            </a:r>
          </a:p>
          <a:p>
            <a:r>
              <a:rPr lang="en-US" dirty="0" smtClean="0">
                <a:latin typeface="Bell MT" panose="02020503060305020303" pitchFamily="18" charset="0"/>
              </a:rPr>
              <a:t>Mrs. Mary Ellen </a:t>
            </a:r>
            <a:r>
              <a:rPr lang="en-US" dirty="0" err="1" smtClean="0">
                <a:latin typeface="Bell MT" panose="02020503060305020303" pitchFamily="18" charset="0"/>
              </a:rPr>
              <a:t>Yoegel</a:t>
            </a:r>
            <a:r>
              <a:rPr lang="en-US" dirty="0" smtClean="0">
                <a:latin typeface="Bell MT" panose="02020503060305020303" pitchFamily="18" charset="0"/>
              </a:rPr>
              <a:t> – Instructional Assistant</a:t>
            </a:r>
            <a:endParaRPr lang="en-US" dirty="0">
              <a:latin typeface="Bell MT" panose="02020503060305020303"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flipV="1">
            <a:off x="8578564" y="3614208"/>
            <a:ext cx="2897905" cy="217342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94759388"/>
      </p:ext>
    </p:extLst>
  </p:cSld>
  <p:clrMapOvr>
    <a:masterClrMapping/>
  </p:clrMapOvr>
  <mc:AlternateContent xmlns:mc="http://schemas.openxmlformats.org/markup-compatibility/2006" xmlns:p14="http://schemas.microsoft.com/office/powerpoint/2010/main">
    <mc:Choice Requires="p14">
      <p:transition spd="slow" p14:dur="2000" advTm="6187"/>
    </mc:Choice>
    <mc:Fallback xmlns="">
      <p:transition spd="slow" advTm="6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54032" y="1727200"/>
            <a:ext cx="7608803" cy="4893647"/>
          </a:xfrm>
          <a:prstGeom prst="rect">
            <a:avLst/>
          </a:prstGeom>
          <a:noFill/>
        </p:spPr>
        <p:txBody>
          <a:bodyPr wrap="square" rtlCol="0">
            <a:spAutoFit/>
          </a:bodyPr>
          <a:lstStyle/>
          <a:p>
            <a:endParaRPr lang="en-US" sz="1400" dirty="0">
              <a:latin typeface="Century Schoolbook" pitchFamily="18" charset="0"/>
            </a:endParaRPr>
          </a:p>
          <a:p>
            <a:endParaRPr lang="en-US" dirty="0">
              <a:latin typeface="Century Schoolbook" pitchFamily="18" charset="0"/>
            </a:endParaRPr>
          </a:p>
          <a:p>
            <a:endParaRPr lang="en-US" dirty="0">
              <a:latin typeface="Century Schoolbook" pitchFamily="18" charset="0"/>
            </a:endParaRPr>
          </a:p>
          <a:p>
            <a:r>
              <a:rPr lang="en-US" sz="2800" dirty="0">
                <a:latin typeface="Bell MT" panose="02020503060305020303" pitchFamily="18" charset="0"/>
              </a:rPr>
              <a:t>Monday, August </a:t>
            </a:r>
            <a:r>
              <a:rPr lang="en-US" sz="2800" dirty="0" smtClean="0">
                <a:latin typeface="Bell MT" panose="02020503060305020303" pitchFamily="18" charset="0"/>
              </a:rPr>
              <a:t>28</a:t>
            </a:r>
            <a:r>
              <a:rPr lang="en-US" sz="2800" dirty="0">
                <a:latin typeface="Bell MT" panose="02020503060305020303" pitchFamily="18" charset="0"/>
              </a:rPr>
              <a:t>		Students </a:t>
            </a:r>
            <a:r>
              <a:rPr lang="en-US" sz="2800" dirty="0" smtClean="0">
                <a:latin typeface="Bell MT" panose="02020503060305020303" pitchFamily="18" charset="0"/>
              </a:rPr>
              <a:t>A-L</a:t>
            </a:r>
          </a:p>
          <a:p>
            <a:endParaRPr lang="en-US" sz="2800" dirty="0">
              <a:latin typeface="Bell MT" panose="02020503060305020303" pitchFamily="18" charset="0"/>
            </a:endParaRPr>
          </a:p>
          <a:p>
            <a:r>
              <a:rPr lang="en-US" sz="2800" dirty="0">
                <a:latin typeface="Bell MT" panose="02020503060305020303" pitchFamily="18" charset="0"/>
              </a:rPr>
              <a:t>Tuesday, </a:t>
            </a:r>
            <a:r>
              <a:rPr lang="en-US" sz="2800" dirty="0" smtClean="0">
                <a:latin typeface="Bell MT" panose="02020503060305020303" pitchFamily="18" charset="0"/>
              </a:rPr>
              <a:t>August 29</a:t>
            </a:r>
            <a:r>
              <a:rPr lang="en-US" sz="2800" dirty="0">
                <a:latin typeface="Bell MT" panose="02020503060305020303" pitchFamily="18" charset="0"/>
              </a:rPr>
              <a:t>		Students M-Z</a:t>
            </a:r>
          </a:p>
          <a:p>
            <a:endParaRPr lang="en-US" sz="2800" dirty="0">
              <a:latin typeface="Bell MT" panose="02020503060305020303" pitchFamily="18" charset="0"/>
            </a:endParaRPr>
          </a:p>
          <a:p>
            <a:r>
              <a:rPr lang="en-US" sz="2800" dirty="0">
                <a:latin typeface="Bell MT" panose="02020503060305020303" pitchFamily="18" charset="0"/>
              </a:rPr>
              <a:t>Wednesday, </a:t>
            </a:r>
            <a:r>
              <a:rPr lang="en-US" sz="2800" dirty="0" smtClean="0">
                <a:latin typeface="Bell MT" panose="02020503060305020303" pitchFamily="18" charset="0"/>
              </a:rPr>
              <a:t>August 30 </a:t>
            </a:r>
            <a:r>
              <a:rPr lang="en-US" sz="2800" dirty="0">
                <a:latin typeface="Bell MT" panose="02020503060305020303" pitchFamily="18" charset="0"/>
              </a:rPr>
              <a:t>	All K students</a:t>
            </a:r>
          </a:p>
          <a:p>
            <a:endParaRPr lang="en-US" sz="2800" dirty="0">
              <a:latin typeface="Bell MT" panose="02020503060305020303" pitchFamily="18" charset="0"/>
            </a:endParaRPr>
          </a:p>
          <a:p>
            <a:endParaRPr lang="en-US" sz="2800" dirty="0">
              <a:latin typeface="Bell MT" panose="02020503060305020303" pitchFamily="18" charset="0"/>
            </a:endParaRPr>
          </a:p>
          <a:p>
            <a:r>
              <a:rPr lang="en-US" dirty="0">
                <a:latin typeface="Century Schoolbook" pitchFamily="18" charset="0"/>
              </a:rPr>
              <a:t>	</a:t>
            </a:r>
          </a:p>
          <a:p>
            <a:pPr marL="627063"/>
            <a:endParaRPr lang="en-US" sz="800" dirty="0">
              <a:latin typeface="Century Schoolbook" pitchFamily="18" charset="0"/>
            </a:endParaRPr>
          </a:p>
          <a:p>
            <a:endParaRPr lang="en-US" sz="800" dirty="0">
              <a:latin typeface="Century Schoolbook" pitchFamily="18" charset="0"/>
            </a:endParaRPr>
          </a:p>
          <a:p>
            <a:pPr marL="117475"/>
            <a:endParaRPr lang="en-US" sz="2000" dirty="0">
              <a:latin typeface="Century Schoolbook" pitchFamily="18" charset="0"/>
            </a:endParaRPr>
          </a:p>
          <a:p>
            <a:pPr marL="574675"/>
            <a:endParaRPr lang="en-US" sz="800" dirty="0">
              <a:latin typeface="Century Schoolbook" pitchFamily="18" charset="0"/>
            </a:endParaRPr>
          </a:p>
          <a:p>
            <a:pPr marL="2298700" lvl="4"/>
            <a:endParaRPr lang="en-US" sz="400" dirty="0">
              <a:latin typeface="Century Schoolbook" pitchFamily="18" charset="0"/>
            </a:endParaRPr>
          </a:p>
        </p:txBody>
      </p:sp>
      <p:sp>
        <p:nvSpPr>
          <p:cNvPr id="2" name="Title 1"/>
          <p:cNvSpPr>
            <a:spLocks noGrp="1"/>
          </p:cNvSpPr>
          <p:nvPr>
            <p:ph type="title"/>
          </p:nvPr>
        </p:nvSpPr>
        <p:spPr/>
        <p:txBody>
          <a:bodyPr/>
          <a:lstStyle/>
          <a:p>
            <a:r>
              <a:rPr lang="en-US" b="1" u="sng" dirty="0" smtClean="0">
                <a:latin typeface="Bell MT" panose="02020503060305020303" pitchFamily="18" charset="0"/>
              </a:rPr>
              <a:t>The First Week of School</a:t>
            </a:r>
            <a:endParaRPr lang="en-US" b="1" u="sng" dirty="0">
              <a:latin typeface="Bell MT" panose="02020503060305020303" pitchFamily="18" charset="0"/>
            </a:endParaRPr>
          </a:p>
        </p:txBody>
      </p:sp>
      <p:sp>
        <p:nvSpPr>
          <p:cNvPr id="5" name="Content Placeholder 4"/>
          <p:cNvSpPr>
            <a:spLocks noGrp="1"/>
          </p:cNvSpPr>
          <p:nvPr>
            <p:ph idx="1"/>
          </p:nvPr>
        </p:nvSpPr>
        <p:spPr>
          <a:xfrm>
            <a:off x="1484310" y="2078183"/>
            <a:ext cx="10018713" cy="3713018"/>
          </a:xfrm>
        </p:spPr>
        <p:txBody>
          <a:bodyPr/>
          <a:lstStyle/>
          <a:p>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30256191"/>
      </p:ext>
    </p:extLst>
  </p:cSld>
  <p:clrMapOvr>
    <a:masterClrMapping/>
  </p:clrMapOvr>
  <mc:AlternateContent xmlns:mc="http://schemas.openxmlformats.org/markup-compatibility/2006" xmlns:p14="http://schemas.microsoft.com/office/powerpoint/2010/main">
    <mc:Choice Requires="p14">
      <p:transition spd="slow" p14:dur="2000" advTm="13910"/>
    </mc:Choice>
    <mc:Fallback xmlns="">
      <p:transition spd="slow" advTm="13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
            </a:r>
            <a:br>
              <a:rPr lang="en-US" sz="2000" dirty="0"/>
            </a:br>
            <a:r>
              <a:rPr lang="en-US" sz="2000" dirty="0"/>
              <a:t/>
            </a:r>
            <a:br>
              <a:rPr lang="en-US" sz="2000" dirty="0"/>
            </a:br>
            <a:r>
              <a:rPr lang="en-US" sz="2000" dirty="0"/>
              <a:t/>
            </a:r>
            <a:br>
              <a:rPr lang="en-US" sz="2000" dirty="0"/>
            </a:br>
            <a:r>
              <a:rPr lang="en-US" sz="2000" dirty="0"/>
              <a:t/>
            </a:r>
            <a:br>
              <a:rPr lang="en-US" sz="2000" dirty="0"/>
            </a:br>
            <a:endParaRPr lang="en-US" sz="2000" dirty="0"/>
          </a:p>
        </p:txBody>
      </p:sp>
      <p:sp>
        <p:nvSpPr>
          <p:cNvPr id="3" name="Content Placeholder 2"/>
          <p:cNvSpPr>
            <a:spLocks noGrp="1"/>
          </p:cNvSpPr>
          <p:nvPr>
            <p:ph idx="1"/>
          </p:nvPr>
        </p:nvSpPr>
        <p:spPr>
          <a:xfrm>
            <a:off x="1484310" y="1958109"/>
            <a:ext cx="10018713" cy="3833091"/>
          </a:xfrm>
        </p:spPr>
        <p:txBody>
          <a:bodyPr>
            <a:normAutofit fontScale="85000" lnSpcReduction="20000"/>
          </a:bodyPr>
          <a:lstStyle/>
          <a:p>
            <a:pPr marL="0" indent="0">
              <a:buNone/>
            </a:pPr>
            <a:endParaRPr lang="en-US" dirty="0" smtClean="0"/>
          </a:p>
          <a:p>
            <a:pPr marL="0" indent="0" algn="ctr">
              <a:buNone/>
            </a:pPr>
            <a:r>
              <a:rPr lang="en-US" sz="3000" b="1" dirty="0" smtClean="0">
                <a:latin typeface="Bell MT" panose="02020503060305020303" pitchFamily="18" charset="0"/>
              </a:rPr>
              <a:t>We VALUE the </a:t>
            </a:r>
            <a:r>
              <a:rPr lang="en-US" sz="3000" b="1" dirty="0">
                <a:latin typeface="Bell MT" panose="02020503060305020303" pitchFamily="18" charset="0"/>
              </a:rPr>
              <a:t>importance of </a:t>
            </a:r>
            <a:r>
              <a:rPr lang="en-US" sz="3000" b="1" dirty="0" smtClean="0">
                <a:latin typeface="Bell MT" panose="02020503060305020303" pitchFamily="18" charset="0"/>
              </a:rPr>
              <a:t>the home-school </a:t>
            </a:r>
            <a:r>
              <a:rPr lang="en-US" sz="3000" b="1" dirty="0">
                <a:latin typeface="Bell MT" panose="02020503060305020303" pitchFamily="18" charset="0"/>
              </a:rPr>
              <a:t>relationship</a:t>
            </a:r>
            <a:r>
              <a:rPr lang="en-US" sz="3000" dirty="0">
                <a:latin typeface="Bell MT" panose="02020503060305020303" pitchFamily="18" charset="0"/>
              </a:rPr>
              <a:t/>
            </a:r>
            <a:br>
              <a:rPr lang="en-US" sz="3000" dirty="0">
                <a:latin typeface="Bell MT" panose="02020503060305020303" pitchFamily="18" charset="0"/>
              </a:rPr>
            </a:br>
            <a:endParaRPr lang="en-US" sz="3500" dirty="0" smtClean="0">
              <a:latin typeface="Bell MT" panose="02020503060305020303" pitchFamily="18" charset="0"/>
            </a:endParaRPr>
          </a:p>
          <a:p>
            <a:r>
              <a:rPr lang="en-US" sz="3500" dirty="0" smtClean="0">
                <a:latin typeface="Bell MT" panose="02020503060305020303" pitchFamily="18" charset="0"/>
              </a:rPr>
              <a:t>Communicate </a:t>
            </a:r>
            <a:r>
              <a:rPr lang="en-US" sz="3500" dirty="0">
                <a:latin typeface="Bell MT" panose="02020503060305020303" pitchFamily="18" charset="0"/>
              </a:rPr>
              <a:t>with </a:t>
            </a:r>
            <a:r>
              <a:rPr lang="en-US" sz="3500" dirty="0" smtClean="0">
                <a:latin typeface="Bell MT" panose="02020503060305020303" pitchFamily="18" charset="0"/>
              </a:rPr>
              <a:t>teacher – regularly or as needed</a:t>
            </a:r>
          </a:p>
          <a:p>
            <a:r>
              <a:rPr lang="en-US" sz="3500" dirty="0" smtClean="0">
                <a:latin typeface="Bell MT" panose="02020503060305020303" pitchFamily="18" charset="0"/>
              </a:rPr>
              <a:t>Attend events</a:t>
            </a:r>
          </a:p>
          <a:p>
            <a:r>
              <a:rPr lang="en-US" sz="3500" dirty="0" smtClean="0">
                <a:latin typeface="Bell MT" panose="02020503060305020303" pitchFamily="18" charset="0"/>
              </a:rPr>
              <a:t>Join </a:t>
            </a:r>
            <a:r>
              <a:rPr lang="en-US" sz="3500" dirty="0">
                <a:latin typeface="Bell MT" panose="02020503060305020303" pitchFamily="18" charset="0"/>
              </a:rPr>
              <a:t>the </a:t>
            </a:r>
            <a:r>
              <a:rPr lang="en-US" sz="3500" dirty="0" smtClean="0">
                <a:latin typeface="Bell MT" panose="02020503060305020303" pitchFamily="18" charset="0"/>
              </a:rPr>
              <a:t>PTO</a:t>
            </a:r>
          </a:p>
          <a:p>
            <a:r>
              <a:rPr lang="en-US" sz="3500" dirty="0" smtClean="0">
                <a:latin typeface="Bell MT" panose="02020503060305020303" pitchFamily="18" charset="0"/>
              </a:rPr>
              <a:t>Volunteer</a:t>
            </a:r>
            <a:r>
              <a:rPr lang="en-US" sz="3500" dirty="0">
                <a:latin typeface="Bell MT" panose="02020503060305020303" pitchFamily="18" charset="0"/>
              </a:rPr>
              <a:t/>
            </a:r>
            <a:br>
              <a:rPr lang="en-US" sz="3500" dirty="0">
                <a:latin typeface="Bell MT" panose="02020503060305020303" pitchFamily="18" charset="0"/>
              </a:rPr>
            </a:br>
            <a:endParaRPr lang="en-US" sz="3500" dirty="0" smtClean="0">
              <a:latin typeface="Bell MT" panose="02020503060305020303" pitchFamily="18" charset="0"/>
            </a:endParaRPr>
          </a:p>
          <a:p>
            <a:pPr marL="0" indent="0">
              <a:buNone/>
            </a:pPr>
            <a:endParaRPr lang="en-US" dirty="0"/>
          </a:p>
        </p:txBody>
      </p:sp>
      <p:sp>
        <p:nvSpPr>
          <p:cNvPr id="4" name="TextBox 3"/>
          <p:cNvSpPr txBox="1"/>
          <p:nvPr/>
        </p:nvSpPr>
        <p:spPr>
          <a:xfrm>
            <a:off x="2839517" y="1240850"/>
            <a:ext cx="7375585" cy="584775"/>
          </a:xfrm>
          <a:prstGeom prst="rect">
            <a:avLst/>
          </a:prstGeom>
          <a:noFill/>
        </p:spPr>
        <p:txBody>
          <a:bodyPr wrap="square" rtlCol="0">
            <a:spAutoFit/>
          </a:bodyPr>
          <a:lstStyle/>
          <a:p>
            <a:pPr algn="ctr"/>
            <a:r>
              <a:rPr lang="en-US" sz="3200" b="1" u="sng" dirty="0">
                <a:ln w="0"/>
                <a:effectLst>
                  <a:outerShdw blurRad="38100" dist="25400" dir="5400000" algn="ctr" rotWithShape="0">
                    <a:srgbClr val="6E747A">
                      <a:alpha val="43000"/>
                    </a:srgbClr>
                  </a:outerShdw>
                </a:effectLst>
                <a:latin typeface="Bell MT" panose="02020503060305020303" pitchFamily="18" charset="0"/>
              </a:rPr>
              <a:t>Home-School Partnership</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91984675"/>
      </p:ext>
    </p:extLst>
  </p:cSld>
  <p:clrMapOvr>
    <a:masterClrMapping/>
  </p:clrMapOvr>
  <mc:AlternateContent xmlns:mc="http://schemas.openxmlformats.org/markup-compatibility/2006" xmlns:p14="http://schemas.microsoft.com/office/powerpoint/2010/main">
    <mc:Choice Requires="p14">
      <p:transition spd="slow" p14:dur="2000" advTm="14381"/>
    </mc:Choice>
    <mc:Fallback xmlns="">
      <p:transition spd="slow" advTm="14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397165"/>
            <a:ext cx="10018713" cy="1228436"/>
          </a:xfrm>
        </p:spPr>
        <p:txBody>
          <a:bodyPr>
            <a:normAutofit fontScale="90000"/>
          </a:bodyPr>
          <a:lstStyle/>
          <a:p>
            <a:r>
              <a:rPr lang="en-US" dirty="0" smtClean="0">
                <a:latin typeface="Bell MT" panose="02020503060305020303" pitchFamily="18" charset="0"/>
              </a:rPr>
              <a:t/>
            </a:r>
            <a:br>
              <a:rPr lang="en-US" dirty="0" smtClean="0">
                <a:latin typeface="Bell MT" panose="02020503060305020303" pitchFamily="18" charset="0"/>
              </a:rPr>
            </a:br>
            <a:r>
              <a:rPr lang="en-US" dirty="0">
                <a:latin typeface="Bell MT" panose="02020503060305020303" pitchFamily="18" charset="0"/>
              </a:rPr>
              <a:t/>
            </a:r>
            <a:br>
              <a:rPr lang="en-US" dirty="0">
                <a:latin typeface="Bell MT" panose="02020503060305020303" pitchFamily="18" charset="0"/>
              </a:rPr>
            </a:br>
            <a:r>
              <a:rPr lang="en-US" dirty="0" smtClean="0">
                <a:latin typeface="Bell MT" panose="02020503060305020303" pitchFamily="18" charset="0"/>
              </a:rPr>
              <a:t>EDUCATIONAL QUESTIONS OR CONCERNS</a:t>
            </a:r>
            <a:r>
              <a:rPr lang="en-US" dirty="0">
                <a:latin typeface="Bell MT" panose="02020503060305020303" pitchFamily="18" charset="0"/>
              </a:rPr>
              <a:t/>
            </a:r>
            <a:br>
              <a:rPr lang="en-US" dirty="0">
                <a:latin typeface="Bell MT" panose="02020503060305020303" pitchFamily="18" charset="0"/>
              </a:rPr>
            </a:br>
            <a:r>
              <a:rPr lang="en-US" b="1" u="sng" dirty="0">
                <a:ln w="0"/>
                <a:effectLst>
                  <a:outerShdw blurRad="38100" dist="25400" dir="5400000" algn="ctr" rotWithShape="0">
                    <a:srgbClr val="6E747A">
                      <a:alpha val="43000"/>
                    </a:srgbClr>
                  </a:outerShdw>
                </a:effectLst>
                <a:latin typeface="Bell MT" panose="02020503060305020303" pitchFamily="18" charset="0"/>
              </a:rPr>
              <a:t/>
            </a:r>
            <a:br>
              <a:rPr lang="en-US" b="1" u="sng" dirty="0">
                <a:ln w="0"/>
                <a:effectLst>
                  <a:outerShdw blurRad="38100" dist="25400" dir="5400000" algn="ctr" rotWithShape="0">
                    <a:srgbClr val="6E747A">
                      <a:alpha val="43000"/>
                    </a:srgbClr>
                  </a:outerShdw>
                </a:effectLst>
                <a:latin typeface="Bell MT" panose="02020503060305020303" pitchFamily="18" charset="0"/>
              </a:rPr>
            </a:br>
            <a:endParaRPr lang="en-US" dirty="0"/>
          </a:p>
        </p:txBody>
      </p:sp>
      <p:sp>
        <p:nvSpPr>
          <p:cNvPr id="3" name="Content Placeholder 2"/>
          <p:cNvSpPr>
            <a:spLocks noGrp="1"/>
          </p:cNvSpPr>
          <p:nvPr>
            <p:ph idx="1"/>
          </p:nvPr>
        </p:nvSpPr>
        <p:spPr>
          <a:xfrm>
            <a:off x="1484310" y="1625602"/>
            <a:ext cx="10018713" cy="4802908"/>
          </a:xfrm>
        </p:spPr>
        <p:txBody>
          <a:bodyPr>
            <a:normAutofit fontScale="25000" lnSpcReduction="20000"/>
          </a:bodyPr>
          <a:lstStyle/>
          <a:p>
            <a:pPr marL="0" indent="0">
              <a:buNone/>
            </a:pPr>
            <a:endParaRPr lang="en-US" sz="4300" b="1" dirty="0">
              <a:latin typeface="Bell MT" panose="02020503060305020303" pitchFamily="18" charset="0"/>
            </a:endParaRPr>
          </a:p>
          <a:p>
            <a:pPr marL="0" indent="0">
              <a:buNone/>
            </a:pPr>
            <a:endParaRPr lang="en-US" sz="4300" b="1" dirty="0" smtClean="0">
              <a:latin typeface="Bell MT" panose="02020503060305020303" pitchFamily="18" charset="0"/>
            </a:endParaRPr>
          </a:p>
          <a:p>
            <a:pPr marL="0" indent="0" algn="ctr">
              <a:buNone/>
            </a:pPr>
            <a:r>
              <a:rPr lang="en-US" sz="4300" b="1" dirty="0" smtClean="0">
                <a:solidFill>
                  <a:srgbClr val="FF0000"/>
                </a:solidFill>
                <a:latin typeface="Bell MT" panose="02020503060305020303" pitchFamily="18" charset="0"/>
              </a:rPr>
              <a:t>THE </a:t>
            </a:r>
            <a:r>
              <a:rPr lang="en-US" sz="4300" b="1" dirty="0">
                <a:solidFill>
                  <a:srgbClr val="FF0000"/>
                </a:solidFill>
                <a:latin typeface="Bell MT" panose="02020503060305020303" pitchFamily="18" charset="0"/>
              </a:rPr>
              <a:t>BEST ROUTE IS THE DIRECT </a:t>
            </a:r>
            <a:r>
              <a:rPr lang="en-US" sz="4300" b="1" dirty="0" smtClean="0">
                <a:solidFill>
                  <a:srgbClr val="FF0000"/>
                </a:solidFill>
                <a:latin typeface="Bell MT" panose="02020503060305020303" pitchFamily="18" charset="0"/>
              </a:rPr>
              <a:t>ROUTE</a:t>
            </a:r>
          </a:p>
          <a:p>
            <a:pPr marL="0" indent="0">
              <a:buNone/>
            </a:pPr>
            <a:r>
              <a:rPr lang="en-US" sz="4300" dirty="0">
                <a:solidFill>
                  <a:srgbClr val="FF0000"/>
                </a:solidFill>
                <a:latin typeface="Bell MT" panose="02020503060305020303" pitchFamily="18" charset="0"/>
              </a:rPr>
              <a:t> </a:t>
            </a:r>
            <a:endParaRPr lang="en-US" sz="6400" dirty="0">
              <a:solidFill>
                <a:srgbClr val="FF0000"/>
              </a:solidFill>
              <a:latin typeface="Bell MT" panose="02020503060305020303" pitchFamily="18" charset="0"/>
            </a:endParaRPr>
          </a:p>
          <a:p>
            <a:pPr lvl="0"/>
            <a:r>
              <a:rPr lang="en-US" sz="6400" dirty="0">
                <a:latin typeface="Bell MT" panose="02020503060305020303" pitchFamily="18" charset="0"/>
              </a:rPr>
              <a:t>If there is a classroom issue or concern, start with your child’s teacher. He/she is in the best position to address classroom related issues. If the concern or issue is outside the teacher’s area of expertise or control, the teacher will refer you to the right person.</a:t>
            </a:r>
          </a:p>
          <a:p>
            <a:pPr marL="0" indent="0">
              <a:buNone/>
            </a:pPr>
            <a:r>
              <a:rPr lang="en-US" sz="6400" dirty="0">
                <a:latin typeface="Bell MT" panose="02020503060305020303" pitchFamily="18" charset="0"/>
              </a:rPr>
              <a:t> </a:t>
            </a:r>
          </a:p>
          <a:p>
            <a:pPr lvl="0"/>
            <a:r>
              <a:rPr lang="en-US" sz="6400" dirty="0">
                <a:latin typeface="Bell MT" panose="02020503060305020303" pitchFamily="18" charset="0"/>
              </a:rPr>
              <a:t>If there is an issue or concern with your student, not directly related to or about the teacher, you can contact Dr. Starling, Guidance Counselor at </a:t>
            </a:r>
            <a:r>
              <a:rPr lang="en-US" sz="6400" u="sng" dirty="0">
                <a:latin typeface="Bell MT" panose="02020503060305020303" pitchFamily="18" charset="0"/>
                <a:hlinkClick r:id="rId4"/>
              </a:rPr>
              <a:t>PStarling@wcasd.net</a:t>
            </a:r>
            <a:r>
              <a:rPr lang="en-US" sz="6400" dirty="0">
                <a:latin typeface="Bell MT" panose="02020503060305020303" pitchFamily="18" charset="0"/>
              </a:rPr>
              <a:t> or 484-266-1411.</a:t>
            </a:r>
          </a:p>
          <a:p>
            <a:pPr marL="0" indent="0">
              <a:buNone/>
            </a:pPr>
            <a:r>
              <a:rPr lang="en-US" sz="6400" dirty="0">
                <a:latin typeface="Bell MT" panose="02020503060305020303" pitchFamily="18" charset="0"/>
              </a:rPr>
              <a:t> </a:t>
            </a:r>
          </a:p>
          <a:p>
            <a:pPr lvl="0"/>
            <a:r>
              <a:rPr lang="en-US" sz="6400" dirty="0">
                <a:latin typeface="Bell MT" panose="02020503060305020303" pitchFamily="18" charset="0"/>
              </a:rPr>
              <a:t>If there is a problem or concern with your student or teacher, or you have not been able to resolve an issue or concern with the teacher, go to the principal, </a:t>
            </a:r>
            <a:r>
              <a:rPr lang="en-US" sz="6400" u="sng" dirty="0">
                <a:latin typeface="Bell MT" panose="02020503060305020303" pitchFamily="18" charset="0"/>
                <a:hlinkClick r:id="rId5"/>
              </a:rPr>
              <a:t>TAlston@wcasd.net</a:t>
            </a:r>
            <a:r>
              <a:rPr lang="en-US" sz="6400" dirty="0">
                <a:latin typeface="Bell MT" panose="02020503060305020303" pitchFamily="18" charset="0"/>
              </a:rPr>
              <a:t>.</a:t>
            </a:r>
          </a:p>
          <a:p>
            <a:pPr marL="0" indent="0">
              <a:buNone/>
            </a:pPr>
            <a:r>
              <a:rPr lang="en-US" sz="6400" dirty="0">
                <a:latin typeface="Bell MT" panose="02020503060305020303" pitchFamily="18" charset="0"/>
              </a:rPr>
              <a:t> </a:t>
            </a:r>
          </a:p>
          <a:p>
            <a:pPr lvl="0"/>
            <a:r>
              <a:rPr lang="en-US" sz="6400" dirty="0">
                <a:latin typeface="Bell MT" panose="02020503060305020303" pitchFamily="18" charset="0"/>
              </a:rPr>
              <a:t> If you still cannot resolve your issue or concern, call or email Dr. Tammi Florio, Director of Elementary Education at </a:t>
            </a:r>
            <a:r>
              <a:rPr lang="en-US" sz="6400" u="sng" dirty="0">
                <a:latin typeface="Bell MT" panose="02020503060305020303" pitchFamily="18" charset="0"/>
                <a:hlinkClick r:id="rId6"/>
              </a:rPr>
              <a:t>TFlorio@wcasd.net</a:t>
            </a:r>
            <a:r>
              <a:rPr lang="en-US" sz="6400" dirty="0">
                <a:latin typeface="Bell MT" panose="02020503060305020303" pitchFamily="18" charset="0"/>
              </a:rPr>
              <a:t> or 484-266-1121. </a:t>
            </a:r>
          </a:p>
          <a:p>
            <a:pPr marL="0" indent="0">
              <a:buNone/>
            </a:pPr>
            <a:r>
              <a:rPr lang="en-US" sz="6400" dirty="0">
                <a:latin typeface="Bell MT" panose="02020503060305020303" pitchFamily="18" charset="0"/>
              </a:rPr>
              <a:t> </a:t>
            </a:r>
          </a:p>
          <a:p>
            <a:pPr lvl="0"/>
            <a:r>
              <a:rPr lang="en-US" sz="6400" dirty="0">
                <a:latin typeface="Bell MT" panose="02020503060305020303" pitchFamily="18" charset="0"/>
              </a:rPr>
              <a:t>Finally, if you have still been unable to receive an answer to your question or concern, you can call or email Dr. Jim Scanlon, Superintendent of Schools, 484-266-1001 or </a:t>
            </a:r>
            <a:r>
              <a:rPr lang="en-US" sz="6400" u="sng" dirty="0">
                <a:latin typeface="Bell MT" panose="02020503060305020303" pitchFamily="18" charset="0"/>
              </a:rPr>
              <a:t>JScanlon@wcasd.net</a:t>
            </a:r>
            <a:r>
              <a:rPr lang="en-US" sz="6400" dirty="0">
                <a:latin typeface="Bell MT" panose="02020503060305020303" pitchFamily="18" charset="0"/>
              </a:rPr>
              <a:t>.</a:t>
            </a:r>
          </a:p>
          <a:p>
            <a:pPr marL="0" indent="0">
              <a:buNone/>
            </a:pPr>
            <a:r>
              <a:rPr lang="en-US" sz="4300" dirty="0">
                <a:latin typeface="Bell MT" panose="02020503060305020303" pitchFamily="18" charset="0"/>
              </a:rPr>
              <a:t> </a:t>
            </a:r>
          </a:p>
          <a:p>
            <a:pPr marL="0" indent="0">
              <a:buNone/>
            </a:pPr>
            <a:r>
              <a:rPr lang="en-US" sz="4300" dirty="0">
                <a:latin typeface="Bell MT" panose="02020503060305020303" pitchFamily="18" charset="0"/>
              </a:rPr>
              <a:t>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67793288"/>
      </p:ext>
    </p:extLst>
  </p:cSld>
  <p:clrMapOvr>
    <a:masterClrMapping/>
  </p:clrMapOvr>
  <mc:AlternateContent xmlns:mc="http://schemas.openxmlformats.org/markup-compatibility/2006" xmlns:p14="http://schemas.microsoft.com/office/powerpoint/2010/main">
    <mc:Choice Requires="p14">
      <p:transition spd="slow" p14:dur="2000" advTm="27179"/>
    </mc:Choice>
    <mc:Fallback xmlns="">
      <p:transition spd="slow" advTm="27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1087582"/>
          </a:xfrm>
        </p:spPr>
        <p:txBody>
          <a:bodyPr>
            <a:normAutofit/>
          </a:bodyPr>
          <a:lstStyle/>
          <a:p>
            <a:pPr algn="ctr"/>
            <a:r>
              <a:rPr lang="en-US" b="1" u="sng" dirty="0" smtClean="0"/>
              <a:t>School Day</a:t>
            </a:r>
            <a:endParaRPr lang="en-US" b="1" u="sng" dirty="0"/>
          </a:p>
        </p:txBody>
      </p:sp>
      <p:sp>
        <p:nvSpPr>
          <p:cNvPr id="3" name="Content Placeholder 2"/>
          <p:cNvSpPr>
            <a:spLocks noGrp="1"/>
          </p:cNvSpPr>
          <p:nvPr>
            <p:ph idx="1"/>
          </p:nvPr>
        </p:nvSpPr>
        <p:spPr>
          <a:xfrm>
            <a:off x="1484310" y="1902691"/>
            <a:ext cx="10018713" cy="3888509"/>
          </a:xfrm>
        </p:spPr>
        <p:txBody>
          <a:bodyPr>
            <a:normAutofit/>
          </a:bodyPr>
          <a:lstStyle/>
          <a:p>
            <a:endParaRPr lang="en-US" dirty="0" smtClean="0"/>
          </a:p>
          <a:p>
            <a:r>
              <a:rPr lang="en-US" b="1" dirty="0" smtClean="0">
                <a:latin typeface="Bell MT" panose="02020503060305020303" pitchFamily="18" charset="0"/>
              </a:rPr>
              <a:t>Student Day </a:t>
            </a:r>
            <a:r>
              <a:rPr lang="en-US" dirty="0" smtClean="0">
                <a:latin typeface="Bell MT" panose="02020503060305020303" pitchFamily="18" charset="0"/>
              </a:rPr>
              <a:t>: 8:40AM – 3:10 PM (Please try to have your child here by 8:35AM)</a:t>
            </a:r>
          </a:p>
          <a:p>
            <a:pPr lvl="1"/>
            <a:r>
              <a:rPr lang="en-US" dirty="0" smtClean="0">
                <a:latin typeface="Bell MT" panose="02020503060305020303" pitchFamily="18" charset="0"/>
              </a:rPr>
              <a:t>Please do not drop students off prior to 8AM as there is no supervision.</a:t>
            </a:r>
          </a:p>
          <a:p>
            <a:pPr lvl="1"/>
            <a:r>
              <a:rPr lang="en-US" dirty="0" smtClean="0">
                <a:latin typeface="Bell MT" panose="02020503060305020303" pitchFamily="18" charset="0"/>
              </a:rPr>
              <a:t>Students are late after 8:40. Parents must bring them to the office.</a:t>
            </a:r>
          </a:p>
          <a:p>
            <a:r>
              <a:rPr lang="en-US" b="1" dirty="0">
                <a:latin typeface="Bell MT" panose="02020503060305020303" pitchFamily="18" charset="0"/>
              </a:rPr>
              <a:t>Recess</a:t>
            </a:r>
            <a:r>
              <a:rPr lang="en-US" dirty="0" smtClean="0">
                <a:latin typeface="Bell MT" panose="02020503060305020303" pitchFamily="18" charset="0"/>
              </a:rPr>
              <a:t>: 11:00 – 11:30</a:t>
            </a:r>
            <a:endParaRPr lang="en-US" dirty="0">
              <a:latin typeface="Bell MT" panose="02020503060305020303" pitchFamily="18" charset="0"/>
            </a:endParaRPr>
          </a:p>
          <a:p>
            <a:r>
              <a:rPr lang="en-US" b="1" dirty="0">
                <a:latin typeface="Bell MT" panose="02020503060305020303" pitchFamily="18" charset="0"/>
              </a:rPr>
              <a:t>Lunch</a:t>
            </a:r>
            <a:r>
              <a:rPr lang="en-US" dirty="0" smtClean="0">
                <a:latin typeface="Bell MT" panose="02020503060305020303" pitchFamily="18" charset="0"/>
              </a:rPr>
              <a:t>: 11:30 – 12:00</a:t>
            </a:r>
            <a:endParaRPr lang="en-US" dirty="0">
              <a:latin typeface="Bell MT" panose="02020503060305020303" pitchFamily="18" charset="0"/>
            </a:endParaRPr>
          </a:p>
          <a:p>
            <a:r>
              <a:rPr lang="en-US" b="1" u="sng" dirty="0" smtClean="0">
                <a:latin typeface="Bell MT" panose="02020503060305020303" pitchFamily="18" charset="0"/>
              </a:rPr>
              <a:t>Basic Schedule </a:t>
            </a:r>
            <a:r>
              <a:rPr lang="en-US" dirty="0" smtClean="0">
                <a:latin typeface="Bell MT" panose="02020503060305020303" pitchFamily="18" charset="0"/>
              </a:rPr>
              <a:t>(your child’s teacher will discuss in more depth):</a:t>
            </a:r>
          </a:p>
          <a:p>
            <a:pPr marL="0" indent="0">
              <a:buNone/>
            </a:pPr>
            <a:endParaRPr lang="en-US" dirty="0" smtClean="0">
              <a:latin typeface="Bell MT" panose="02020503060305020303" pitchFamily="18" charset="0"/>
            </a:endParaRP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65804214"/>
      </p:ext>
    </p:extLst>
  </p:cSld>
  <p:clrMapOvr>
    <a:masterClrMapping/>
  </p:clrMapOvr>
  <mc:AlternateContent xmlns:mc="http://schemas.openxmlformats.org/markup-compatibility/2006" xmlns:p14="http://schemas.microsoft.com/office/powerpoint/2010/main">
    <mc:Choice Requires="p14">
      <p:transition spd="slow" p14:dur="2000" advTm="13488"/>
    </mc:Choice>
    <mc:Fallback xmlns="">
      <p:transition spd="slow" advTm="13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smtClean="0"/>
              <a:t>Drop Off and Pick Up Procedures</a:t>
            </a:r>
            <a:endParaRPr lang="en-US" b="1" u="sng" dirty="0"/>
          </a:p>
        </p:txBody>
      </p:sp>
      <p:sp>
        <p:nvSpPr>
          <p:cNvPr id="3" name="Content Placeholder 2"/>
          <p:cNvSpPr>
            <a:spLocks noGrp="1"/>
          </p:cNvSpPr>
          <p:nvPr>
            <p:ph idx="1"/>
          </p:nvPr>
        </p:nvSpPr>
        <p:spPr>
          <a:xfrm>
            <a:off x="1484310" y="1921165"/>
            <a:ext cx="10018713" cy="3870036"/>
          </a:xfrm>
        </p:spPr>
        <p:txBody>
          <a:bodyPr>
            <a:normAutofit fontScale="62500" lnSpcReduction="20000"/>
          </a:bodyPr>
          <a:lstStyle/>
          <a:p>
            <a:pPr marL="457200" lvl="1" indent="0">
              <a:buNone/>
            </a:pPr>
            <a:endParaRPr lang="en-US" dirty="0"/>
          </a:p>
          <a:p>
            <a:pPr marL="457200" lvl="1" indent="0">
              <a:buNone/>
            </a:pPr>
            <a:endParaRPr lang="en-US" sz="2000" dirty="0"/>
          </a:p>
          <a:p>
            <a:pPr marL="457200" lvl="1" indent="0">
              <a:buNone/>
            </a:pPr>
            <a:r>
              <a:rPr lang="en-US" sz="2900" b="1" dirty="0" smtClean="0">
                <a:latin typeface="Bell MT" panose="02020503060305020303" pitchFamily="18" charset="0"/>
              </a:rPr>
              <a:t>All buses dismiss children in the bus loop (old front entrance). Kindergarten students report to the cafeteria.</a:t>
            </a:r>
          </a:p>
          <a:p>
            <a:pPr marL="0" indent="0">
              <a:buNone/>
            </a:pPr>
            <a:endParaRPr lang="en-US" sz="2900" dirty="0">
              <a:latin typeface="Bell MT" panose="02020503060305020303" pitchFamily="18" charset="0"/>
            </a:endParaRPr>
          </a:p>
          <a:p>
            <a:r>
              <a:rPr lang="en-US" sz="2900" dirty="0" smtClean="0">
                <a:latin typeface="Bell MT" panose="02020503060305020303" pitchFamily="18" charset="0"/>
              </a:rPr>
              <a:t>Parent Drop off and Pick up is on the playground. Someone will be at the door to greet students.</a:t>
            </a:r>
          </a:p>
          <a:p>
            <a:r>
              <a:rPr lang="en-US" sz="2900" dirty="0" smtClean="0">
                <a:latin typeface="Bell MT" panose="02020503060305020303" pitchFamily="18" charset="0"/>
              </a:rPr>
              <a:t>PM Pick up – The gate is not open before 3PM. Students are escorted to cars by staff.</a:t>
            </a:r>
          </a:p>
          <a:p>
            <a:r>
              <a:rPr lang="en-US" sz="2900" dirty="0" smtClean="0">
                <a:latin typeface="Bell MT" panose="02020503060305020303" pitchFamily="18" charset="0"/>
              </a:rPr>
              <a:t>Parents, please stay in the car (drop off and pick up). Children should exit and enter the car</a:t>
            </a:r>
            <a:r>
              <a:rPr lang="en-US" sz="2900" dirty="0">
                <a:latin typeface="Bell MT" panose="02020503060305020303" pitchFamily="18" charset="0"/>
              </a:rPr>
              <a:t> </a:t>
            </a:r>
            <a:r>
              <a:rPr lang="en-US" sz="2900" dirty="0" smtClean="0">
                <a:latin typeface="Bell MT" panose="02020503060305020303" pitchFamily="18" charset="0"/>
              </a:rPr>
              <a:t>from the door (passenger side) nearest the building. </a:t>
            </a:r>
          </a:p>
          <a:p>
            <a:r>
              <a:rPr lang="en-US" sz="2900" dirty="0" smtClean="0">
                <a:latin typeface="Bell MT" panose="02020503060305020303" pitchFamily="18" charset="0"/>
              </a:rPr>
              <a:t>Cars are released from pick up after buses have left</a:t>
            </a:r>
            <a:r>
              <a:rPr lang="en-US" sz="2900" dirty="0">
                <a:latin typeface="Bell MT" panose="02020503060305020303" pitchFamily="18" charset="0"/>
              </a:rPr>
              <a:t>. Do not drive around a car to get out quickly.</a:t>
            </a:r>
            <a:endParaRPr lang="en-US" sz="2900" dirty="0" smtClean="0">
              <a:latin typeface="Bell MT" panose="02020503060305020303" pitchFamily="18" charset="0"/>
            </a:endParaRPr>
          </a:p>
          <a:p>
            <a:r>
              <a:rPr lang="en-US" sz="2900" dirty="0" smtClean="0">
                <a:latin typeface="Bell MT" panose="02020503060305020303" pitchFamily="18" charset="0"/>
              </a:rPr>
              <a:t> Please drive slowly and safely</a:t>
            </a:r>
            <a:r>
              <a:rPr lang="en-US" sz="2900" dirty="0">
                <a:latin typeface="Bell MT" panose="02020503060305020303" pitchFamily="18" charset="0"/>
              </a:rPr>
              <a:t>! </a:t>
            </a:r>
            <a:r>
              <a:rPr lang="en-US" sz="2900" dirty="0" smtClean="0">
                <a:latin typeface="Bell MT" panose="02020503060305020303" pitchFamily="18" charset="0"/>
              </a:rPr>
              <a:t>You are transporting precious cargo.</a:t>
            </a:r>
            <a:endParaRPr lang="en-US" sz="2900" dirty="0">
              <a:latin typeface="Bell MT" panose="02020503060305020303" pitchFamily="18" charset="0"/>
            </a:endParaRPr>
          </a:p>
          <a:p>
            <a:endParaRPr lang="en-US" sz="2900" dirty="0" smtClean="0">
              <a:latin typeface="Bell MT" panose="02020503060305020303" pitchFamily="18" charset="0"/>
            </a:endParaRPr>
          </a:p>
          <a:p>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90504658"/>
      </p:ext>
    </p:extLst>
  </p:cSld>
  <p:clrMapOvr>
    <a:masterClrMapping/>
  </p:clrMapOvr>
  <mc:AlternateContent xmlns:mc="http://schemas.openxmlformats.org/markup-compatibility/2006" xmlns:p14="http://schemas.microsoft.com/office/powerpoint/2010/main">
    <mc:Choice Requires="p14">
      <p:transition spd="slow" p14:dur="2000" advTm="21239"/>
    </mc:Choice>
    <mc:Fallback xmlns="">
      <p:transition spd="slow" advTm="21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1447800"/>
          </a:xfrm>
        </p:spPr>
        <p:txBody>
          <a:bodyPr>
            <a:normAutofit/>
          </a:bodyPr>
          <a:lstStyle/>
          <a:p>
            <a:pPr algn="ctr"/>
            <a:r>
              <a:rPr lang="en-US" u="sng" dirty="0" smtClean="0"/>
              <a:t>Four Day Cycle</a:t>
            </a:r>
            <a:endParaRPr lang="en-US" u="sng" dirty="0"/>
          </a:p>
        </p:txBody>
      </p:sp>
      <p:sp>
        <p:nvSpPr>
          <p:cNvPr id="3" name="Content Placeholder 2"/>
          <p:cNvSpPr>
            <a:spLocks noGrp="1"/>
          </p:cNvSpPr>
          <p:nvPr>
            <p:ph idx="1"/>
          </p:nvPr>
        </p:nvSpPr>
        <p:spPr>
          <a:xfrm>
            <a:off x="1484310" y="1865745"/>
            <a:ext cx="10018713" cy="3925455"/>
          </a:xfrm>
        </p:spPr>
        <p:txBody>
          <a:bodyPr>
            <a:normAutofit fontScale="25000" lnSpcReduction="20000"/>
          </a:bodyPr>
          <a:lstStyle/>
          <a:p>
            <a:pPr marL="457200" lvl="1" indent="0">
              <a:buNone/>
            </a:pPr>
            <a:endParaRPr lang="en-US" dirty="0" smtClean="0"/>
          </a:p>
          <a:p>
            <a:pPr marL="457200" lvl="1" indent="0" algn="ctr">
              <a:buNone/>
            </a:pPr>
            <a:r>
              <a:rPr lang="en-US" sz="6400" b="1" dirty="0" smtClean="0">
                <a:solidFill>
                  <a:srgbClr val="FF0000"/>
                </a:solidFill>
                <a:latin typeface="Bell MT" panose="02020503060305020303" pitchFamily="18" charset="0"/>
              </a:rPr>
              <a:t>The school week is on a four day rotation. This enables students to have a special area subject everyday.</a:t>
            </a:r>
          </a:p>
          <a:p>
            <a:pPr marL="457200" lvl="1" indent="0" algn="ctr">
              <a:buNone/>
            </a:pPr>
            <a:r>
              <a:rPr lang="en-US" sz="6400" b="1" dirty="0" smtClean="0">
                <a:solidFill>
                  <a:srgbClr val="FF0000"/>
                </a:solidFill>
                <a:latin typeface="Bell MT" panose="02020503060305020303" pitchFamily="18" charset="0"/>
              </a:rPr>
              <a:t>Special area classes are 50 minutes</a:t>
            </a:r>
            <a:r>
              <a:rPr lang="en-US" sz="6400" dirty="0" smtClean="0">
                <a:solidFill>
                  <a:srgbClr val="FF0000"/>
                </a:solidFill>
                <a:latin typeface="Bell MT" panose="02020503060305020303" pitchFamily="18" charset="0"/>
              </a:rPr>
              <a:t>.</a:t>
            </a:r>
            <a:endParaRPr lang="en-US" sz="6400" dirty="0">
              <a:solidFill>
                <a:srgbClr val="FF0000"/>
              </a:solidFill>
              <a:latin typeface="Bell MT" panose="02020503060305020303" pitchFamily="18" charset="0"/>
            </a:endParaRPr>
          </a:p>
          <a:p>
            <a:endParaRPr lang="en-US" dirty="0" smtClean="0">
              <a:latin typeface="Bell MT" panose="02020503060305020303" pitchFamily="18" charset="0"/>
            </a:endParaRPr>
          </a:p>
          <a:p>
            <a:r>
              <a:rPr lang="en-US" sz="6400" dirty="0" smtClean="0">
                <a:latin typeface="Bell MT" panose="02020503060305020303" pitchFamily="18" charset="0"/>
              </a:rPr>
              <a:t>Special </a:t>
            </a:r>
            <a:r>
              <a:rPr lang="en-US" sz="6400" dirty="0">
                <a:latin typeface="Bell MT" panose="02020503060305020303" pitchFamily="18" charset="0"/>
              </a:rPr>
              <a:t>Subjects: Physical Education, Music, Art, </a:t>
            </a:r>
            <a:r>
              <a:rPr lang="en-US" sz="6400" dirty="0" smtClean="0">
                <a:latin typeface="Bell MT" panose="02020503060305020303" pitchFamily="18" charset="0"/>
              </a:rPr>
              <a:t>Library/Media</a:t>
            </a:r>
          </a:p>
          <a:p>
            <a:pPr marL="0" indent="0">
              <a:buNone/>
            </a:pPr>
            <a:r>
              <a:rPr lang="en-US" sz="6400" dirty="0" smtClean="0">
                <a:latin typeface="Bell MT" panose="02020503060305020303" pitchFamily="18" charset="0"/>
              </a:rPr>
              <a:t>Example: </a:t>
            </a:r>
          </a:p>
          <a:p>
            <a:r>
              <a:rPr lang="en-US" sz="6400" dirty="0" smtClean="0">
                <a:latin typeface="Bell MT" panose="02020503060305020303" pitchFamily="18" charset="0"/>
              </a:rPr>
              <a:t>Monday, August 28</a:t>
            </a:r>
            <a:r>
              <a:rPr lang="en-US" sz="6400" baseline="30000" dirty="0" smtClean="0">
                <a:latin typeface="Bell MT" panose="02020503060305020303" pitchFamily="18" charset="0"/>
              </a:rPr>
              <a:t>th</a:t>
            </a:r>
            <a:r>
              <a:rPr lang="en-US" sz="6400" dirty="0" smtClean="0">
                <a:latin typeface="Bell MT" panose="02020503060305020303" pitchFamily="18" charset="0"/>
              </a:rPr>
              <a:t> – Day 1</a:t>
            </a:r>
          </a:p>
          <a:p>
            <a:r>
              <a:rPr lang="en-US" sz="6400" dirty="0" smtClean="0">
                <a:latin typeface="Bell MT" panose="02020503060305020303" pitchFamily="18" charset="0"/>
              </a:rPr>
              <a:t>Tuesday, August 29</a:t>
            </a:r>
            <a:r>
              <a:rPr lang="en-US" sz="6400" baseline="30000" dirty="0" smtClean="0">
                <a:latin typeface="Bell MT" panose="02020503060305020303" pitchFamily="18" charset="0"/>
              </a:rPr>
              <a:t>th</a:t>
            </a:r>
            <a:r>
              <a:rPr lang="en-US" sz="6400" dirty="0" smtClean="0">
                <a:latin typeface="Bell MT" panose="02020503060305020303" pitchFamily="18" charset="0"/>
              </a:rPr>
              <a:t> – Day 2</a:t>
            </a:r>
          </a:p>
          <a:p>
            <a:r>
              <a:rPr lang="en-US" sz="6400" dirty="0" smtClean="0">
                <a:latin typeface="Bell MT" panose="02020503060305020303" pitchFamily="18" charset="0"/>
              </a:rPr>
              <a:t>Wednesday, August 30</a:t>
            </a:r>
            <a:r>
              <a:rPr lang="en-US" sz="6400" baseline="30000" dirty="0" smtClean="0">
                <a:latin typeface="Bell MT" panose="02020503060305020303" pitchFamily="18" charset="0"/>
              </a:rPr>
              <a:t>th</a:t>
            </a:r>
            <a:r>
              <a:rPr lang="en-US" sz="6400" dirty="0" smtClean="0">
                <a:latin typeface="Bell MT" panose="02020503060305020303" pitchFamily="18" charset="0"/>
              </a:rPr>
              <a:t> – Day 3</a:t>
            </a:r>
          </a:p>
          <a:p>
            <a:r>
              <a:rPr lang="en-US" sz="6400" dirty="0" smtClean="0">
                <a:latin typeface="Bell MT" panose="02020503060305020303" pitchFamily="18" charset="0"/>
              </a:rPr>
              <a:t>Thursday, August 31</a:t>
            </a:r>
            <a:r>
              <a:rPr lang="en-US" sz="6400" baseline="30000" dirty="0" smtClean="0">
                <a:latin typeface="Bell MT" panose="02020503060305020303" pitchFamily="18" charset="0"/>
              </a:rPr>
              <a:t>st</a:t>
            </a:r>
            <a:r>
              <a:rPr lang="en-US" sz="6400" dirty="0" smtClean="0">
                <a:latin typeface="Bell MT" panose="02020503060305020303" pitchFamily="18" charset="0"/>
              </a:rPr>
              <a:t> – Day 4</a:t>
            </a:r>
          </a:p>
          <a:p>
            <a:r>
              <a:rPr lang="en-US" sz="6400" dirty="0" smtClean="0">
                <a:latin typeface="Bell MT" panose="02020503060305020303" pitchFamily="18" charset="0"/>
              </a:rPr>
              <a:t>Friday, September 1</a:t>
            </a:r>
            <a:r>
              <a:rPr lang="en-US" sz="6400" baseline="30000" dirty="0" smtClean="0">
                <a:latin typeface="Bell MT" panose="02020503060305020303" pitchFamily="18" charset="0"/>
              </a:rPr>
              <a:t>st</a:t>
            </a:r>
            <a:r>
              <a:rPr lang="en-US" sz="6400" dirty="0" smtClean="0">
                <a:latin typeface="Bell MT" panose="02020503060305020303" pitchFamily="18" charset="0"/>
              </a:rPr>
              <a:t> and Monday, September 4</a:t>
            </a:r>
            <a:r>
              <a:rPr lang="en-US" sz="6400" baseline="30000" dirty="0" smtClean="0">
                <a:latin typeface="Bell MT" panose="02020503060305020303" pitchFamily="18" charset="0"/>
              </a:rPr>
              <a:t>th</a:t>
            </a:r>
            <a:r>
              <a:rPr lang="en-US" sz="6400" dirty="0" smtClean="0">
                <a:latin typeface="Bell MT" panose="02020503060305020303" pitchFamily="18" charset="0"/>
              </a:rPr>
              <a:t> – </a:t>
            </a:r>
            <a:r>
              <a:rPr lang="en-US" sz="6400" b="1" dirty="0" smtClean="0">
                <a:latin typeface="Bell MT" panose="02020503060305020303" pitchFamily="18" charset="0"/>
              </a:rPr>
              <a:t>NO SCHOOL</a:t>
            </a:r>
          </a:p>
          <a:p>
            <a:r>
              <a:rPr lang="en-US" sz="6400" dirty="0" smtClean="0">
                <a:latin typeface="Bell MT" panose="02020503060305020303" pitchFamily="18" charset="0"/>
              </a:rPr>
              <a:t>**Tuesday, September 5</a:t>
            </a:r>
            <a:r>
              <a:rPr lang="en-US" sz="6400" baseline="30000" dirty="0" smtClean="0">
                <a:latin typeface="Bell MT" panose="02020503060305020303" pitchFamily="18" charset="0"/>
              </a:rPr>
              <a:t>th</a:t>
            </a:r>
            <a:r>
              <a:rPr lang="en-US" sz="6400" dirty="0" smtClean="0">
                <a:latin typeface="Bell MT" panose="02020503060305020303" pitchFamily="18" charset="0"/>
              </a:rPr>
              <a:t> – Day 1</a:t>
            </a:r>
          </a:p>
          <a:p>
            <a:pPr marL="0" indent="0">
              <a:buNone/>
            </a:pPr>
            <a:r>
              <a:rPr lang="en-US" sz="6400" b="1" dirty="0" smtClean="0">
                <a:solidFill>
                  <a:srgbClr val="FF0000"/>
                </a:solidFill>
                <a:latin typeface="Bell MT" panose="02020503060305020303" pitchFamily="18" charset="0"/>
              </a:rPr>
              <a:t>***If there is  a scheduled or unplanned school closing, the schedule picks up where it left off. The day in the      cycle is not skipped.</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34675340"/>
      </p:ext>
    </p:extLst>
  </p:cSld>
  <p:clrMapOvr>
    <a:masterClrMapping/>
  </p:clrMapOvr>
  <mc:AlternateContent xmlns:mc="http://schemas.openxmlformats.org/markup-compatibility/2006" xmlns:p14="http://schemas.microsoft.com/office/powerpoint/2010/main">
    <mc:Choice Requires="p14">
      <p:transition spd="slow" p14:dur="2000" advTm="21747"/>
    </mc:Choice>
    <mc:Fallback xmlns="">
      <p:transition spd="slow" advTm="21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461818"/>
            <a:ext cx="10018713" cy="1708727"/>
          </a:xfrm>
        </p:spPr>
        <p:txBody>
          <a:bodyPr/>
          <a:lstStyle/>
          <a:p>
            <a:pPr algn="ctr"/>
            <a:r>
              <a:rPr lang="en-US" sz="3200" u="sng" dirty="0">
                <a:effectLst>
                  <a:outerShdw blurRad="38100" dist="38100" dir="2700000" algn="tl">
                    <a:srgbClr val="000000">
                      <a:alpha val="43137"/>
                    </a:srgbClr>
                  </a:outerShdw>
                </a:effectLst>
                <a:latin typeface="Century" pitchFamily="18" charset="0"/>
              </a:rPr>
              <a:t>Supports </a:t>
            </a:r>
            <a:r>
              <a:rPr lang="en-US" sz="3200" u="sng" dirty="0" smtClean="0">
                <a:effectLst>
                  <a:outerShdw blurRad="38100" dist="38100" dir="2700000" algn="tl">
                    <a:srgbClr val="000000">
                      <a:alpha val="43137"/>
                    </a:srgbClr>
                  </a:outerShdw>
                </a:effectLst>
                <a:latin typeface="Century" pitchFamily="18" charset="0"/>
              </a:rPr>
              <a:t>for Students</a:t>
            </a:r>
            <a:endParaRPr lang="en-US" sz="3200" u="sng" dirty="0">
              <a:effectLst>
                <a:outerShdw blurRad="38100" dist="38100" dir="2700000" algn="tl">
                  <a:srgbClr val="000000">
                    <a:alpha val="43137"/>
                  </a:srgbClr>
                </a:outerShdw>
              </a:effectLst>
              <a:latin typeface="Century" pitchFamily="18" charset="0"/>
            </a:endParaRPr>
          </a:p>
        </p:txBody>
      </p:sp>
      <p:sp>
        <p:nvSpPr>
          <p:cNvPr id="3" name="Content Placeholder 2"/>
          <p:cNvSpPr>
            <a:spLocks noGrp="1"/>
          </p:cNvSpPr>
          <p:nvPr>
            <p:ph idx="1"/>
          </p:nvPr>
        </p:nvSpPr>
        <p:spPr>
          <a:xfrm>
            <a:off x="1484310" y="2013527"/>
            <a:ext cx="10018713" cy="3777673"/>
          </a:xfrm>
        </p:spPr>
        <p:txBody>
          <a:bodyPr>
            <a:normAutofit fontScale="92500"/>
          </a:bodyPr>
          <a:lstStyle/>
          <a:p>
            <a:pPr marL="0" indent="0">
              <a:buNone/>
            </a:pPr>
            <a:endParaRPr lang="en-US" sz="1400" b="1" i="1" u="sng" dirty="0">
              <a:latin typeface="Century" pitchFamily="18" charset="0"/>
            </a:endParaRPr>
          </a:p>
          <a:p>
            <a:pPr marL="0" indent="0">
              <a:buNone/>
            </a:pPr>
            <a:r>
              <a:rPr lang="en-US" sz="1600" b="1" u="sng" dirty="0" smtClean="0">
                <a:latin typeface="Bell MT" panose="02020503060305020303" pitchFamily="18" charset="0"/>
              </a:rPr>
              <a:t>Reading Support – Mrs. Alder and Mrs. Meredith</a:t>
            </a:r>
            <a:endParaRPr lang="en-US" sz="1600" b="1" u="sng" dirty="0">
              <a:latin typeface="Bell MT" panose="02020503060305020303" pitchFamily="18" charset="0"/>
            </a:endParaRPr>
          </a:p>
          <a:p>
            <a:pPr marL="0" indent="0">
              <a:buNone/>
            </a:pPr>
            <a:r>
              <a:rPr lang="en-US" sz="1600" dirty="0">
                <a:latin typeface="Bell MT" panose="02020503060305020303" pitchFamily="18" charset="0"/>
              </a:rPr>
              <a:t>Small group instruction provided by reading </a:t>
            </a:r>
            <a:r>
              <a:rPr lang="en-US" sz="1600" dirty="0" smtClean="0">
                <a:latin typeface="Bell MT" panose="02020503060305020303" pitchFamily="18" charset="0"/>
              </a:rPr>
              <a:t>specialists </a:t>
            </a:r>
            <a:r>
              <a:rPr lang="en-US" sz="1600" dirty="0">
                <a:latin typeface="Bell MT" panose="02020503060305020303" pitchFamily="18" charset="0"/>
              </a:rPr>
              <a:t>focused on literacy</a:t>
            </a:r>
            <a:r>
              <a:rPr lang="en-US" sz="1600" dirty="0" smtClean="0">
                <a:latin typeface="Bell MT" panose="02020503060305020303" pitchFamily="18" charset="0"/>
              </a:rPr>
              <a:t>. </a:t>
            </a:r>
          </a:p>
          <a:p>
            <a:pPr marL="0" indent="0">
              <a:buNone/>
            </a:pPr>
            <a:r>
              <a:rPr lang="en-US" sz="1600" b="1" u="sng" dirty="0" smtClean="0">
                <a:latin typeface="Bell MT" panose="02020503060305020303" pitchFamily="18" charset="0"/>
              </a:rPr>
              <a:t>Enrichment – Mrs. Koberg and Mrs. Farrelly</a:t>
            </a:r>
            <a:endParaRPr lang="en-US" sz="1600" b="1" u="sng" dirty="0">
              <a:latin typeface="Bell MT" panose="02020503060305020303" pitchFamily="18" charset="0"/>
            </a:endParaRPr>
          </a:p>
          <a:p>
            <a:pPr marL="0" indent="0">
              <a:buNone/>
            </a:pPr>
            <a:r>
              <a:rPr lang="en-US" sz="1600" dirty="0" smtClean="0">
                <a:latin typeface="Bell MT" panose="02020503060305020303" pitchFamily="18" charset="0"/>
              </a:rPr>
              <a:t>Gifted Resource and Enrichment Teachers to </a:t>
            </a:r>
            <a:r>
              <a:rPr lang="en-US" sz="1600" dirty="0">
                <a:latin typeface="Bell MT" panose="02020503060305020303" pitchFamily="18" charset="0"/>
              </a:rPr>
              <a:t>collaborate and support teachers, as well as provide occasional higher-order thinking lessons in classes</a:t>
            </a:r>
            <a:r>
              <a:rPr lang="en-US" sz="1600" dirty="0" smtClean="0">
                <a:latin typeface="Bell MT" panose="02020503060305020303" pitchFamily="18" charset="0"/>
              </a:rPr>
              <a:t>.</a:t>
            </a:r>
            <a:endParaRPr lang="en-US" sz="1600" u="sng" dirty="0">
              <a:latin typeface="Bell MT" panose="02020503060305020303" pitchFamily="18" charset="0"/>
            </a:endParaRPr>
          </a:p>
          <a:p>
            <a:pPr marL="0" indent="0">
              <a:buNone/>
            </a:pPr>
            <a:r>
              <a:rPr lang="en-US" sz="1600" b="1" u="sng" dirty="0">
                <a:latin typeface="Bell MT" panose="02020503060305020303" pitchFamily="18" charset="0"/>
              </a:rPr>
              <a:t>English </a:t>
            </a:r>
            <a:r>
              <a:rPr lang="en-US" sz="1600" b="1" u="sng" smtClean="0">
                <a:latin typeface="Bell MT" panose="02020503060305020303" pitchFamily="18" charset="0"/>
              </a:rPr>
              <a:t>Language Development </a:t>
            </a:r>
            <a:r>
              <a:rPr lang="en-US" sz="1600" b="1" u="sng" dirty="0" smtClean="0">
                <a:latin typeface="Bell MT" panose="02020503060305020303" pitchFamily="18" charset="0"/>
              </a:rPr>
              <a:t>– Ms. Pacheco</a:t>
            </a:r>
            <a:endParaRPr lang="en-US" sz="1600" b="1" u="sng" dirty="0">
              <a:latin typeface="Bell MT" panose="02020503060305020303" pitchFamily="18" charset="0"/>
            </a:endParaRPr>
          </a:p>
          <a:p>
            <a:pPr marL="0" indent="0">
              <a:buNone/>
            </a:pPr>
            <a:r>
              <a:rPr lang="en-US" sz="1600" dirty="0">
                <a:latin typeface="Bell MT" panose="02020503060305020303" pitchFamily="18" charset="0"/>
              </a:rPr>
              <a:t>Small group instruction provided by </a:t>
            </a:r>
            <a:r>
              <a:rPr lang="en-US" sz="1600" dirty="0" smtClean="0">
                <a:latin typeface="Bell MT" panose="02020503060305020303" pitchFamily="18" charset="0"/>
              </a:rPr>
              <a:t>ELL </a:t>
            </a:r>
            <a:r>
              <a:rPr lang="en-US" sz="1600" dirty="0">
                <a:latin typeface="Bell MT" panose="02020503060305020303" pitchFamily="18" charset="0"/>
              </a:rPr>
              <a:t>teacher to assist students learning English</a:t>
            </a:r>
            <a:r>
              <a:rPr lang="en-US" sz="1600" dirty="0" smtClean="0">
                <a:latin typeface="Bell MT" panose="02020503060305020303" pitchFamily="18" charset="0"/>
              </a:rPr>
              <a:t>.</a:t>
            </a:r>
            <a:endParaRPr lang="en-US" sz="1600" u="sng" dirty="0">
              <a:latin typeface="Bell MT" panose="02020503060305020303" pitchFamily="18" charset="0"/>
            </a:endParaRPr>
          </a:p>
          <a:p>
            <a:pPr marL="0" indent="0">
              <a:buNone/>
            </a:pPr>
            <a:r>
              <a:rPr lang="en-US" sz="1600" b="1" u="sng" dirty="0">
                <a:latin typeface="Bell MT" panose="02020503060305020303" pitchFamily="18" charset="0"/>
              </a:rPr>
              <a:t>Speech </a:t>
            </a:r>
            <a:r>
              <a:rPr lang="en-US" sz="1600" b="1" u="sng" dirty="0" smtClean="0">
                <a:latin typeface="Bell MT" panose="02020503060305020303" pitchFamily="18" charset="0"/>
              </a:rPr>
              <a:t>Therapy/OT/PT – Mrs. Richardson (Speech), Mrs. Adolf (OT), Ms. Diane </a:t>
            </a:r>
            <a:r>
              <a:rPr lang="en-US" sz="1600" b="1" u="sng" dirty="0" err="1" smtClean="0">
                <a:latin typeface="Bell MT" panose="02020503060305020303" pitchFamily="18" charset="0"/>
              </a:rPr>
              <a:t>Daiman</a:t>
            </a:r>
            <a:r>
              <a:rPr lang="en-US" sz="1600" b="1" u="sng" dirty="0" smtClean="0">
                <a:latin typeface="Bell MT" panose="02020503060305020303" pitchFamily="18" charset="0"/>
              </a:rPr>
              <a:t> (PT)</a:t>
            </a:r>
            <a:endParaRPr lang="en-US" sz="1600" b="1" u="sng" dirty="0">
              <a:latin typeface="Bell MT" panose="02020503060305020303" pitchFamily="18" charset="0"/>
            </a:endParaRPr>
          </a:p>
          <a:p>
            <a:pPr marL="0" indent="0">
              <a:buNone/>
            </a:pPr>
            <a:r>
              <a:rPr lang="en-US" sz="1600" dirty="0">
                <a:latin typeface="Bell MT" panose="02020503060305020303" pitchFamily="18" charset="0"/>
              </a:rPr>
              <a:t>Individual or small group therapy to support students needing additional support with speech and language, </a:t>
            </a:r>
            <a:r>
              <a:rPr lang="en-US" sz="1600" dirty="0" smtClean="0">
                <a:latin typeface="Bell MT" panose="02020503060305020303" pitchFamily="18" charset="0"/>
              </a:rPr>
              <a:t>OT or </a:t>
            </a:r>
            <a:r>
              <a:rPr lang="en-US" sz="1600" dirty="0">
                <a:latin typeface="Bell MT" panose="02020503060305020303" pitchFamily="18" charset="0"/>
              </a:rPr>
              <a:t>PT.</a:t>
            </a:r>
          </a:p>
          <a:p>
            <a:pPr marL="0" indent="0">
              <a:buNone/>
            </a:pPr>
            <a:r>
              <a:rPr lang="en-US" sz="1600" dirty="0" smtClean="0">
                <a:latin typeface="Century" pitchFamily="18" charset="0"/>
              </a:rPr>
              <a:t>**Supports are offered/provided to students on as needed basis determined by assessments or evaluations.</a:t>
            </a:r>
            <a:endParaRPr lang="en-US" sz="1600" dirty="0">
              <a:latin typeface="Century" pitchFamily="18" charset="0"/>
            </a:endParaRPr>
          </a:p>
          <a:p>
            <a:pPr marL="0" indent="0">
              <a:buNone/>
            </a:pPr>
            <a:endParaRPr lang="en-US" sz="1600" dirty="0">
              <a:latin typeface="Century"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24871999"/>
      </p:ext>
    </p:extLst>
  </p:cSld>
  <p:clrMapOvr>
    <a:masterClrMapping/>
  </p:clrMapOvr>
  <mc:AlternateContent xmlns:mc="http://schemas.openxmlformats.org/markup-compatibility/2006" xmlns:p14="http://schemas.microsoft.com/office/powerpoint/2010/main">
    <mc:Choice Requires="p14">
      <p:transition spd="slow" p14:dur="2000" advTm="23111"/>
    </mc:Choice>
    <mc:Fallback xmlns="">
      <p:transition spd="slow" advTm="23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6786</TotalTime>
  <Words>738</Words>
  <Application>Microsoft Office PowerPoint</Application>
  <PresentationFormat>Widescreen</PresentationFormat>
  <Paragraphs>118</Paragraphs>
  <Slides>14</Slides>
  <Notes>2</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Bell MT</vt:lpstr>
      <vt:lpstr>Calibri</vt:lpstr>
      <vt:lpstr>Century</vt:lpstr>
      <vt:lpstr>Century Schoolbook</vt:lpstr>
      <vt:lpstr>Corbel</vt:lpstr>
      <vt:lpstr>Parallax</vt:lpstr>
      <vt:lpstr> WELCOME TO</vt:lpstr>
      <vt:lpstr>The Kindergarten Team</vt:lpstr>
      <vt:lpstr>The First Week of School</vt:lpstr>
      <vt:lpstr>    </vt:lpstr>
      <vt:lpstr>  EDUCATIONAL QUESTIONS OR CONCERNS  </vt:lpstr>
      <vt:lpstr>School Day</vt:lpstr>
      <vt:lpstr>Drop Off and Pick Up Procedures</vt:lpstr>
      <vt:lpstr>Four Day Cycle</vt:lpstr>
      <vt:lpstr>Supports for Students</vt:lpstr>
      <vt:lpstr>Supports for Students</vt:lpstr>
      <vt:lpstr>Lunch</vt:lpstr>
      <vt:lpstr>Volunteer Clearances</vt:lpstr>
      <vt:lpstr>EXTON PTO 2017-2018 EXECUTIVE BOARD</vt:lpstr>
      <vt:lpstr>PowerPoint Presentation</vt:lpstr>
    </vt:vector>
  </TitlesOfParts>
  <Company>Wcasd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2016-2017 school year!!!   Open House</dc:title>
  <dc:creator>Eberly, Rebecca</dc:creator>
  <cp:lastModifiedBy>Hayes, Elizabeth</cp:lastModifiedBy>
  <cp:revision>62</cp:revision>
  <dcterms:created xsi:type="dcterms:W3CDTF">2016-08-09T12:54:58Z</dcterms:created>
  <dcterms:modified xsi:type="dcterms:W3CDTF">2017-09-21T18:59:13Z</dcterms:modified>
</cp:coreProperties>
</file>